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mp4" ContentType="video/mp4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978b082eaf4465" /><Relationship Type="http://schemas.openxmlformats.org/officeDocument/2006/relationships/extended-properties" Target="/docProps/app.xml" Id="R64ba3945f19347ef" /><Relationship Type="http://schemas.openxmlformats.org/officeDocument/2006/relationships/officeDocument" Target="/ppt/presentation.xml" Id="R13708bc044d940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e4b4c949d2408e"/>
  </p:sldMasterIdLst>
  <p:notesMasterIdLst>
    <p:notesMasterId xmlns:r="http://schemas.openxmlformats.org/officeDocument/2006/relationships" r:id="R653ef97384a14525"/>
  </p:notesMasterIdLst>
  <p:sldIdLst>
    <p:sldId xmlns:r="http://schemas.openxmlformats.org/officeDocument/2006/relationships" id="256" r:id="Rfb23cdd431b742d6"/>
    <p:sldId xmlns:r="http://schemas.openxmlformats.org/officeDocument/2006/relationships" id="257" r:id="R8f192450ee154b57"/>
    <p:sldId xmlns:r="http://schemas.openxmlformats.org/officeDocument/2006/relationships" id="258" r:id="Rd9f96f07f1524b16"/>
    <p:sldId xmlns:r="http://schemas.openxmlformats.org/officeDocument/2006/relationships" id="259" r:id="Re9a54a6d6d364e58"/>
    <p:sldId xmlns:r="http://schemas.openxmlformats.org/officeDocument/2006/relationships" id="260" r:id="R28291d5f3f1242a1"/>
    <p:sldId xmlns:r="http://schemas.openxmlformats.org/officeDocument/2006/relationships" id="261" r:id="R4218cf12027f42f0"/>
    <p:sldId xmlns:r="http://schemas.openxmlformats.org/officeDocument/2006/relationships" id="262" r:id="R806cf8aed4ae4282"/>
    <p:sldId xmlns:r="http://schemas.openxmlformats.org/officeDocument/2006/relationships" id="263" r:id="Rfbb54a2a8db34b0b"/>
    <p:sldId xmlns:r="http://schemas.openxmlformats.org/officeDocument/2006/relationships" id="264" r:id="Rb4e8e344dbba4021"/>
    <p:sldId xmlns:r="http://schemas.openxmlformats.org/officeDocument/2006/relationships" id="265" r:id="Rfea49fa1146446be"/>
  </p:sldIdLst>
  <p:sldSz cx="12344400" cy="8915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1ab8eaee974400" /><Relationship Type="http://schemas.openxmlformats.org/officeDocument/2006/relationships/slideMaster" Target="/ppt/slideMasters/slideMaster1.xml" Id="Rb5e4b4c949d2408e" /><Relationship Type="http://schemas.openxmlformats.org/officeDocument/2006/relationships/notesMaster" Target="/ppt/notesMasters/notesMaster1.xml" Id="R653ef97384a14525" /><Relationship Type="http://schemas.openxmlformats.org/officeDocument/2006/relationships/presProps" Target="/ppt/presProps.xml" Id="Rc25b804924aa4e5d" /><Relationship Type="http://schemas.openxmlformats.org/officeDocument/2006/relationships/tableStyles" Target="/ppt/tableStyles.xml" Id="R3bd0e467e4da4704" /><Relationship Type="http://schemas.openxmlformats.org/officeDocument/2006/relationships/slide" Target="/ppt/slides/slide1.xml" Id="Rfb23cdd431b742d6" /><Relationship Type="http://schemas.openxmlformats.org/officeDocument/2006/relationships/slide" Target="/ppt/slides/slide2.xml" Id="R8f192450ee154b57" /><Relationship Type="http://schemas.openxmlformats.org/officeDocument/2006/relationships/slide" Target="/ppt/slides/slide3.xml" Id="Rd9f96f07f1524b16" /><Relationship Type="http://schemas.openxmlformats.org/officeDocument/2006/relationships/slide" Target="/ppt/slides/slide4.xml" Id="Re9a54a6d6d364e58" /><Relationship Type="http://schemas.openxmlformats.org/officeDocument/2006/relationships/slide" Target="/ppt/slides/slide5.xml" Id="R28291d5f3f1242a1" /><Relationship Type="http://schemas.openxmlformats.org/officeDocument/2006/relationships/slide" Target="/ppt/slides/slide6.xml" Id="R4218cf12027f42f0" /><Relationship Type="http://schemas.openxmlformats.org/officeDocument/2006/relationships/slide" Target="/ppt/slides/slide7.xml" Id="R806cf8aed4ae4282" /><Relationship Type="http://schemas.openxmlformats.org/officeDocument/2006/relationships/slide" Target="/ppt/slides/slide8.xml" Id="Rfbb54a2a8db34b0b" /><Relationship Type="http://schemas.openxmlformats.org/officeDocument/2006/relationships/slide" Target="/ppt/slides/slide9.xml" Id="Rb4e8e344dbba4021" /><Relationship Type="http://schemas.openxmlformats.org/officeDocument/2006/relationships/slide" Target="/ppt/slides/slide10.xml" Id="Rfea49fa1146446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eae74cbb264d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e3cb5adf244736" /><Relationship Type="http://schemas.openxmlformats.org/officeDocument/2006/relationships/notesMaster" Target="/ppt/notesMasters/notesMaster1.xml" Id="R573afe50b25c4e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79c5df5bba4ebe" /><Relationship Type="http://schemas.openxmlformats.org/officeDocument/2006/relationships/notesMaster" Target="/ppt/notesMasters/notesMaster1.xml" Id="Rb2b31cdd46aa4a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05781191d14336" /><Relationship Type="http://schemas.openxmlformats.org/officeDocument/2006/relationships/notesMaster" Target="/ppt/notesMasters/notesMaster1.xml" Id="R95df87e1011647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4a6aeec26e94e07" /><Relationship Type="http://schemas.openxmlformats.org/officeDocument/2006/relationships/notesMaster" Target="/ppt/notesMasters/notesMaster1.xml" Id="Ra1ac8032fb4b47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469c97495f7431b" /><Relationship Type="http://schemas.openxmlformats.org/officeDocument/2006/relationships/notesMaster" Target="/ppt/notesMasters/notesMaster1.xml" Id="R3bfb3f068c2745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60717c3ca84f25" /><Relationship Type="http://schemas.openxmlformats.org/officeDocument/2006/relationships/notesMaster" Target="/ppt/notesMasters/notesMaster1.xml" Id="R819b163291dd499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6543acf41240d4" /><Relationship Type="http://schemas.openxmlformats.org/officeDocument/2006/relationships/notesMaster" Target="/ppt/notesMasters/notesMaster1.xml" Id="Ra5e35eef3a8747a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1de932d3b8487c" /><Relationship Type="http://schemas.openxmlformats.org/officeDocument/2006/relationships/notesMaster" Target="/ppt/notesMasters/notesMaster1.xml" Id="R9aa30123163247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f3f05c080d42ea" /><Relationship Type="http://schemas.openxmlformats.org/officeDocument/2006/relationships/notesMaster" Target="/ppt/notesMasters/notesMaster1.xml" Id="R0e069e9c6586427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b93151838e421c" /><Relationship Type="http://schemas.openxmlformats.org/officeDocument/2006/relationships/notesMaster" Target="/ppt/notesMasters/notesMaster1.xml" Id="Rd8064d4eef0d44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À DIRETORIA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RoHS</a:t>
            </a:r>
          </a:p>
          <a:p xmlns:a="http://schemas.openxmlformats.org/drawingml/2006/main">
            <a:r>
              <a:t>na HTM.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que a empresa precisa preparar.</a:t>
            </a:r>
          </a:p>
          <a:p xmlns:a="http://schemas.openxmlformats.org/drawingml/2006/main">
            <a:r>
              <a:t>Como a CR e a Lastro podem apoiar.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Conhecer o caminho</a:t>
            </a:r>
          </a:p>
          <a:p xmlns:a="http://schemas.openxmlformats.org/drawingml/2006/main">
            <a:r>
              <a:t>Restrição de substâncias perigosas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RoHS surgiu na União Europeia em 2003. No Brasil, a Resolução CONAMA nº 516/2026 estabelece as regras nacionais para equipamentos eletroeletrônicos.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Condução da apresentação: CR Ambiental</a:t>
            </a:r>
          </a:p>
          <a:p xmlns:a="http://schemas.openxmlformats.org/drawingml/2006/main">
            <a:r>
              <a:t>Setembro de 2026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>SUBSTÂNCIAS E LIMITES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limite está no material.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avaliação considera cada material homogêneo presente no equipamento, inclusive revestimentos e camadas, quando aplicável.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0,1%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Limite geral para nove substâncias ou grupos.</a:t>
            </a:r>
          </a:p>
          <a:p xmlns:a="http://schemas.openxmlformats.org/drawingml/2006/main">
            <a:r>
              <a:t>Para cádmio: 0,01%.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Os percentuais são em massa do material homogêneo. O peso total do equipamento não dilui uma concentração acima do limite.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CONAMA 516/2026 · arts. 2º, XIX, e 4º</a:t>
            </a:r>
          </a:p>
          <a:p xmlns:a="http://schemas.openxmlformats.org/drawingml/2006/main">
            <a:r>
              <a:t>SUBSTÂNCIA	LIMITE</a:t>
            </a:r>
          </a:p>
          <a:p xmlns:a="http://schemas.openxmlformats.org/drawingml/2006/main">
            <a:r>
              <a:t>PBBBifenilas polibromadas	0,1%</a:t>
            </a:r>
          </a:p>
          <a:p xmlns:a="http://schemas.openxmlformats.org/drawingml/2006/main">
            <a:r>
              <a:t>PBDEÉteres difenílicos polibromados	0,1%</a:t>
            </a:r>
          </a:p>
          <a:p xmlns:a="http://schemas.openxmlformats.org/drawingml/2006/main">
            <a:r>
              <a:t>HgMercúrio	0,1%</a:t>
            </a:r>
          </a:p>
          <a:p xmlns:a="http://schemas.openxmlformats.org/drawingml/2006/main">
            <a:r>
              <a:t>CdCádmio	0,01%</a:t>
            </a:r>
          </a:p>
          <a:p xmlns:a="http://schemas.openxmlformats.org/drawingml/2006/main">
            <a:r>
              <a:t>Cr VICromo hexavalente	0,1%</a:t>
            </a:r>
          </a:p>
          <a:p xmlns:a="http://schemas.openxmlformats.org/drawingml/2006/main">
            <a:r>
              <a:t>PbChumbo	0,1%</a:t>
            </a:r>
          </a:p>
          <a:p xmlns:a="http://schemas.openxmlformats.org/drawingml/2006/main">
            <a:r>
              <a:t>DEHPFtalato de bis(2-etilhexila)	0,1%</a:t>
            </a:r>
          </a:p>
          <a:p xmlns:a="http://schemas.openxmlformats.org/drawingml/2006/main">
            <a:r>
              <a:t>BBPFtalato de benzila e butila	0,1%</a:t>
            </a:r>
          </a:p>
          <a:p xmlns:a="http://schemas.openxmlformats.org/drawingml/2006/main">
            <a:r>
              <a:t>DBPFtalato de dibutila	0,1%</a:t>
            </a:r>
          </a:p>
          <a:p xmlns:a="http://schemas.openxmlformats.org/drawingml/2006/main">
            <a:r>
              <a:t>DIBPFtalato de di-isobutila	0,1%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>PRAZOS BRASILEIROS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preparação começa antes do prazo.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Identificar materiais, obter respostas e resolver lacunas exige uma sequência de trabalho.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PBB e PBDE: restrições em vigor</a:t>
            </a:r>
          </a:p>
          <a:p xmlns:a="http://schemas.openxmlformats.org/drawingml/2006/main">
            <a:r>
              <a:t>Desde 10 jul 2026 · 71 dias</a:t>
            </a:r>
          </a:p>
          <a:p xmlns:a="http://schemas.openxmlformats.org/drawingml/2006/main">
            <a:r>
              <a:t>Hoje</a:t>
            </a:r>
          </a:p>
          <a:p xmlns:a="http://schemas.openxmlformats.org/drawingml/2006/main">
            <a:r>
              <a:t>2026</a:t>
            </a:r>
          </a:p>
          <a:p xmlns:a="http://schemas.openxmlformats.org/drawingml/2006/main">
            <a:r>
              <a:t>2030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Posição proporcional no calendário · 19/09/2026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10 jul 2026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PBB e PBDE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Publicação e entrada em vigor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Restrições aplicáveis desde a publicação, observado o enquadramento e as exceções da resolução.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06 jan 2027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Mercúrio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180 dias da entrada em vigor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Aplicam-se também as regras mais restritivas previstas para o mercúrio.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10 jul 2029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Cádmio, chumbo e Cr VI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 anos da publicação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Materiais metálicos, ligas e tratamentos de superfície também precisam de avaliação.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10 jul 2030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DEHP, BBP, DBP e DIBP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 anos da publicação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Quatro ftalatos restritos. A investigação considera os materiais efetivamente utilizados.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CADASTRO TEM OUTRO MARCO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prazo é de 1 ano após a disponibilização do sistema. Ele não substitui os prazos das substâncias.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Marcos gerais da resolução. O enquadramento, as exceções, as isenções e as normas mais restritivas precisam ser considerados.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CONAMA 516/2026 · arts. 4º, 11 e 31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</a:t>
            </a:r>
          </a:p>
          <a:p xmlns:a="http://schemas.openxmlformats.org/drawingml/2006/main">
            <a:r>
              <a:t>PONTOS DE ATENÇÃO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que precisa estar claro para a 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EXEMPLO DIDÁTICO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 terminal pode exigir mais de uma evidência.</a:t>
            </a:r>
          </a:p>
          <a:p xmlns:a="http://schemas.openxmlformats.org/drawingml/2006/main">
            <a:r>
              <a:t>01</a:t>
            </a:r>
          </a:p>
          <a:p xmlns:a="http://schemas.openxmlformats.org/drawingml/2006/main">
            <a:r>
              <a:t>Metal do terminal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Composição da liga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>Revestimento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Material aplicado na superfície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>Solda da conexão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Liga utilizada na união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constituição real da peça e a separabilidade dos materiais orientam a avaliação.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Material homogêneo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limite se aplica ao material uniforme ou que não pode ser separado mecanicamente em materiais diferentes.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Equipamentos médicos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finalidade médica não dá dispensa automática. O escopo e as exclusões expressas precisam ser conferidos, como no caso dos dispositivos médicos implantáveis eletroeletrônicos.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Responsabilidade da fabricante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HTM precisa sustentar as informações declaradas, manter a documentação e acompanhar alterações nos produtos.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Referências da Europa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Documentos europeus podem apoiar a avaliação. Prazos e isenções precisam ser verificados no contexto brasileiro.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CONAMA 516/2026 · arts. 2º a 6º, 12 e 14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</a:t>
            </a:r>
          </a:p>
          <a:p xmlns:a="http://schemas.openxmlformats.org/drawingml/2006/main">
            <a:r>
              <a:t>DOCUMENTAÇÃO E CADASTRO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declaração precisa de evidências.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cadastro registra uma afirmação de conformidade. A documentação técnica sustenta essa afirmação.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01</a:t>
            </a:r>
          </a:p>
          <a:p xmlns:a="http://schemas.openxmlformats.org/drawingml/2006/main">
            <a:r>
              <a:t>Informações do produto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Componentes, materiais, fabricantes e revisões identificados.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>Documentação técnica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Declarações e evidências relacionadas ao que realmente foi avaliado.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>Conferência e registro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Conclusões, lacunas, decisões e responsáveis documentados.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04</a:t>
            </a:r>
          </a:p>
          <a:p xmlns:a="http://schemas.openxmlformats.org/drawingml/2006/main">
            <a:r>
              <a:t>Cadastro e autodeclaração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Informações prestadas sob responsabilidade da fabricante.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dossiê organiza esse conjunto. Na Lastro, ele reúne evidências e o histórico do produto, inclusive pendências. A documentação mínima e os procedimentos seguem os atos aplicáveis do MMA.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CONAMA 516/2026 · arts. 7º a 12, 26 e 29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06</a:t>
            </a:r>
          </a:p>
          <a:p xmlns:a="http://schemas.openxmlformats.org/drawingml/2006/main">
            <a:r>
              <a:t>ENQUADRAMENTO E ISENÇÕES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exceção precisa de fundamento.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Primeiro se verifica o escopo do equipamento. Depois, quando necessário, a possibilidade de isenção para uma aplicação específica.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CONAMA 516/2026 · arts. 3º, 5º, 6º, 27 e 28</a:t>
            </a:r>
          </a:p>
          <a:p xmlns:a="http://schemas.openxmlformats.org/drawingml/2006/main">
            <a:r>
              <a:t>EXCLUSÃO DO ESCOPO</a:t>
            </a:r>
          </a:p>
          <a:p xmlns:a="http://schemas.openxmlformats.org/drawingml/2006/main">
            <a:r>
              <a:t>Está expressamente prevista?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É uma característica do equipamento ou de sua aplicação, conforme as hipóteses da resolução.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ISENÇÃO TEMPORÁRIA</a:t>
            </a:r>
          </a:p>
          <a:p xmlns:a="http://schemas.openxmlformats.org/drawingml/2006/main">
            <a:r>
              <a:t>Existe justificativa técnica?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Pode envolver inviabilidade de substituição, confiabilidade da alternativa ou impactos da troca. A concessão cabe ao MMA.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Uma isenção europeia não deve ser tratada automaticamente como autorização brasileira. O apoio regulatório ajuda a preparar e fundamentar o pedido.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07</a:t>
            </a:r>
          </a:p>
          <a:p xmlns:a="http://schemas.openxmlformats.org/drawingml/2006/main">
            <a:r>
              <a:t>A ASSESSORIA QUE ACOMPANHA A 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papel da CR Ambiental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relação existente com a HTM é o ponto de partida para orientar essa nova frente regulatória.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HOJE</a:t>
            </a:r>
          </a:p>
          <a:p xmlns:a="http://schemas.openxmlformats.org/drawingml/2006/main">
            <a:r>
              <a:t>Orientação ambiental e regulatória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Esclarecimento das exigências, apoio ao enquadramento e acompanhamento das dúvidas da empresa.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CONFORME OS PROCEDIMENTOS APLICÁVEIS</a:t>
            </a:r>
          </a:p>
          <a:p xmlns:a="http://schemas.openxmlformats.org/drawingml/2006/main">
            <a:r>
              <a:t>Apoio ao cadastro e às isenções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Assessoria para preparar informações e fundamentar solicitações, dentro do escopo acordado.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atuação da CR se conecta à engenharia, à qualidade e às demais áreas responsáveis da HTM.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08</a:t>
            </a:r>
          </a:p>
          <a:p xmlns:a="http://schemas.openxmlformats.org/drawingml/2006/main">
            <a:r>
              <a:t>A LASTRO NA PRÁTICA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Inteligência que direciona.</a:t>
            </a:r>
          </a:p>
          <a:p xmlns:a="http://schemas.openxmlformats.org/drawingml/2006/main">
            <a:r>
              <a:t>Especialistas que conferem.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 serviço de consultoria com método, análise e acompanhamento. A HTM participa das informações e das decisões.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Site institucional</a:t>
            </a:r>
          </a:p>
          <a:p xmlns:a="http://schemas.openxmlformats.org/drawingml/2006/main">
            <a:r>
              <a:t>Conheça o serviço RoHS</a:t>
            </a:r>
          </a:p>
          <a:p xmlns:a="http://schemas.openxmlformats.org/drawingml/2006/main">
            <a:r>
              <a:t>ANTES DE PEDIR A DECLARAÇÃO</a:t>
            </a:r>
          </a:p>
          <a:p xmlns:a="http://schemas.openxmlformats.org/drawingml/2006/main">
            <a:r>
              <a:t>A pré-análise orienta o pedido.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Hipóteses com justificativa, perguntas à empresa e ao fornecedor, conferência técnica e e-mail direcionado.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Assistir à pré-análise</a:t>
            </a:r>
          </a:p>
          <a:p xmlns:a="http://schemas.openxmlformats.org/drawingml/2006/main">
            <a:r>
              <a:t>DEPOIS DE RECEBER O DOCUMENTO</a:t>
            </a:r>
          </a:p>
          <a:p xmlns:a="http://schemas.openxmlformats.org/drawingml/2006/main">
            <a:r>
              <a:t>A resposta também passa por análise.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Escopo, materiais e subcomponentes. A equipe verifica lacunas, solicita complemento ou orienta os próximos encaminhamentos.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Assistir à análise da declaração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Demonstrações ilustrativas do processo. As interfaces representam o funcionamento do serviço.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Seguir para o exemplo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>Demonstrações ilustrativas do serviço; arquivos originais com áudio. Inteligência Lastro, conferência técnica e participação da HTM.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09</a:t>
            </a:r>
          </a:p>
          <a:p xmlns:a="http://schemas.openxmlformats.org/drawingml/2006/main">
            <a:r>
              <a:t>A PARCERIA COM A LASTRO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Cada peça abre uma investigação.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lista do produto é o começo. O trabalho continua nas perguntas, nas respostas e nas decisões que precisam ser acompanhadas.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EXEMPLO DA PRÉ-ANÁLISE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Bobina de alta frequência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construção da peça sugere materiais diferentes, que precisam ser confirmados.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Hipóteses a conferir</a:t>
            </a:r>
          </a:p>
          <a:p xmlns:a="http://schemas.openxmlformats.org/drawingml/2006/main">
            <a:r>
              <a:t>Carretel plástico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Investigar o polímero e os aditivos. Perguntar sobre PBB e PBDE quando pertinente ao material.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Terminais e solda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Esclarecer a liga e o revestimento. Verificar a composição e a possibilidade de chumbo.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Isolantes e acabamento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Confirmar fita, esmalte e verniz. Se houver PVC plastificado, investigar os ftalatos restritos.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UMA PERGUNTA QUE MUDA O CAMINHO</a:t>
            </a:r>
          </a:p>
          <a:p xmlns:a="http://schemas.openxmlformats.org/drawingml/2006/main">
            <a:r>
              <a:t>Quem fabrica e quem enrola essa bobina?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 a HTM fabrica internamente, a investigação inclui seus processos e os fornecedores de cada insumo. Se compra pronta, o pedido é direcionado ao fabricante do conjunto.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CR Ambiental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Assessoria ambiental e apoio regulatório no escopo acordado.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Lastro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Inteligência, método e especialistas para a análise e o acompanhamento. Prepara e conduz os e-mails direcionados.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Confirma dados e processos internos, participa das conferências técnicas e decide os encaminhamentos.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Exemplo didático baseado no estudo preliminar da V3.1. As hipóteses orientam a investigação e não confirmam composição ou conformidade.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>Hipóteses didáticas da V3.1: não confirmam composição nem conformidade.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</a:t>
            </a:r>
          </a:p>
          <a:p xmlns:a="http://schemas.openxmlformats.org/drawingml/2006/main">
            <a:r>
              <a:t>INVESTIMENTO E PRÓXIMO PASSO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Uma proposta para conduzir o trabalho.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investimento deve estar ligado ao escopo, às entregas e à participação de cada equipe.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Entregas a formalizar no escopo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Análise dos componentes e priorização das perguntas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Solicitações direcionadas e acompanhamento das respostas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Análise das declarações e tratamento das lacunas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Evidências organizadas por produto e histórico de decisões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CONDIÇÕES COMERCIAIS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Conforme a proposta</a:t>
            </a:r>
          </a:p>
          <a:p xmlns:a="http://schemas.openxmlformats.org/drawingml/2006/main">
            <a:r>
              <a:t>vigente para a HTM.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Valor, prazo, produtos abrangidos e condições de pagamento devem corresponder à proposta comercial confirmada entre as partes.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PRÓXIMO PASSO</a:t>
            </a:r>
          </a:p>
          <a:p xmlns:a="http://schemas.openxmlformats.org/drawingml/2006/main">
            <a:r>
              <a:t>Definir o escopo inicial e formalizar a contratação.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mesma apresentação, também para usar sem internet.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Abrir slides em PDF</a:t>
            </a:r>
          </a:p>
          <a:p xmlns:a="http://schemas.openxmlformats.org/drawingml/2006/main">
            <a:r>
              <a:t>Baixar PowerPoint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normativa: https://conama.mma.gov.br/?option=com_sisconama&amp;task=arquivo.download&amp;id=861</a:t>
            </a:r>
          </a:p>
          <a:p xmlns:a="http://schemas.openxmlformats.org/drawingml/2006/main">
            <a:r>
              <a:t>Origem da RoHS: https://environment.ec.europa.eu/topics/waste-and-recycling/rohs-directive_en</a:t>
            </a:r>
          </a:p>
          <a:p xmlns:a="http://schemas.openxmlformats.org/drawingml/2006/main">
            <a:r>
              <a:t>Apresentação: https://htm-rohs-diretoria.felipefagundes.chatgpt.site</a:t>
            </a:r>
          </a:p>
          <a:p xmlns:a="http://schemas.openxmlformats.org/drawingml/2006/main">
            <a:r>
              <a:t>Usar as condições comerciais vigentes e confirmadas entre as partes.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fc6f3e89f040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a8d051aa38421b" /><Relationship Type="http://schemas.openxmlformats.org/officeDocument/2006/relationships/slideLayout" Target="/ppt/slideLayouts/slideLayout1.xml" Id="Rbe6daa33255c45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6daa33255c45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78d0a7b5de24099"/><Relationship Type="http://schemas.openxmlformats.org/officeDocument/2006/relationships/image" Target="/ppt/media/image.png" Id="R9482c1ca7d274c4b"/><Relationship Type="http://schemas.openxmlformats.org/officeDocument/2006/relationships/notesSlide" Target="/ppt/notesSlides/notesSlide1.xml" Id="R834dde0ba8ff4b0d"/><Relationship Id="rIdHTMLink101" Type="http://schemas.openxmlformats.org/officeDocument/2006/relationships/slide" Target="slide2.xml"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157fdec95e54c60"/><Relationship Type="http://schemas.openxmlformats.org/officeDocument/2006/relationships/image" Target="/ppt/media/image2.png" Id="R1c81d05d105a4cad"/><Relationship Type="http://schemas.openxmlformats.org/officeDocument/2006/relationships/notesSlide" Target="/ppt/notesSlides/notesSlide2.xml" Id="R11d03abe6f5a46a2"/><Relationship Id="rIdHTMLink101" Type="http://schemas.openxmlformats.org/officeDocument/2006/relationships/hyperlink" Target="https://conama.mma.gov.br/?option=com_sisconama&amp;task=arquivo.download&amp;id=861" TargetMode="External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6732767871a4bb9"/><Relationship Type="http://schemas.openxmlformats.org/officeDocument/2006/relationships/image" Target="/ppt/media/image3.png" Id="R3950d70db65a4ba5"/><Relationship Type="http://schemas.openxmlformats.org/officeDocument/2006/relationships/notesSlide" Target="/ppt/notesSlides/notesSlide3.xml" Id="R4419818bbe354706"/><Relationship Id="rIdHTMLink101" Type="http://schemas.openxmlformats.org/officeDocument/2006/relationships/hyperlink" Target="https://conama.mma.gov.br/?option=com_sisconama&amp;task=arquivo.download&amp;id=861" TargetMode="External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288a689f71d4b70"/><Relationship Type="http://schemas.openxmlformats.org/officeDocument/2006/relationships/image" Target="/ppt/media/image4.png" Id="Rfef1b28157ed419e"/><Relationship Type="http://schemas.openxmlformats.org/officeDocument/2006/relationships/notesSlide" Target="/ppt/notesSlides/notesSlide4.xml" Id="Rda8c65682a224e94"/><Relationship Id="rIdHTMLink101" Type="http://schemas.openxmlformats.org/officeDocument/2006/relationships/hyperlink" Target="https://conama.mma.gov.br/?option=com_sisconama&amp;task=arquivo.download&amp;id=861" TargetMode="External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685baac8ea94e12"/><Relationship Type="http://schemas.openxmlformats.org/officeDocument/2006/relationships/image" Target="/ppt/media/image5.png" Id="Rf5e70a538aa84e61"/><Relationship Type="http://schemas.openxmlformats.org/officeDocument/2006/relationships/notesSlide" Target="/ppt/notesSlides/notesSlide5.xml" Id="R72b366db9ce84762"/><Relationship Id="rIdHTMLink101" Type="http://schemas.openxmlformats.org/officeDocument/2006/relationships/hyperlink" Target="https://conama.mma.gov.br/?option=com_sisconama&amp;task=arquivo.download&amp;id=861" TargetMode="External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c5692b85616414a"/><Relationship Type="http://schemas.openxmlformats.org/officeDocument/2006/relationships/image" Target="/ppt/media/image6.png" Id="R0ddb9145d4d54b93"/><Relationship Type="http://schemas.openxmlformats.org/officeDocument/2006/relationships/notesSlide" Target="/ppt/notesSlides/notesSlide6.xml" Id="R2a26b4ac162242bc"/><Relationship Id="rIdHTMLink101" Type="http://schemas.openxmlformats.org/officeDocument/2006/relationships/hyperlink" Target="https://conama.mma.gov.br/?option=com_sisconama&amp;task=arquivo.download&amp;id=861" TargetMode="External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0225a5a17f243fe"/><Relationship Type="http://schemas.openxmlformats.org/officeDocument/2006/relationships/image" Target="/ppt/media/image7.png" Id="R819cac64973745ae"/><Relationship Type="http://schemas.openxmlformats.org/officeDocument/2006/relationships/notesSlide" Target="/ppt/notesSlides/notesSlide7.xml" Id="Rd0b66c1c7af943c8"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da1a22590194f6d"/><Relationship Type="http://schemas.openxmlformats.org/officeDocument/2006/relationships/image" Target="/ppt/media/image8.png" Id="Rd4fb47543d434237"/><Relationship Type="http://schemas.openxmlformats.org/officeDocument/2006/relationships/notesSlide" Target="/ppt/notesSlides/notesSlide8.xml" Id="R6e62b068a1c3466b"/><Relationship Id="rIdHTMLink101" Type="http://schemas.openxmlformats.org/officeDocument/2006/relationships/hyperlink" Target="https://www.sistemalastro.com.br/" TargetMode="External"/><Relationship Id="rIdHTMLink102" Type="http://schemas.openxmlformats.org/officeDocument/2006/relationships/hyperlink" Target="https://rohs-lastro.felipefagundes.chatgpt.site/" TargetMode="External"/><Relationship Id="rIdHTMLink103" Type="http://schemas.openxmlformats.org/officeDocument/2006/relationships/hyperlink" Target="https://htm-rohs-diretoria.felipefagundes.chatgpt.site/media/pre-analise-desktop.mp4" TargetMode="External"/><Relationship Id="rIdHTMLink104" Type="http://schemas.openxmlformats.org/officeDocument/2006/relationships/hyperlink" Target="https://htm-rohs-diretoria.felipefagundes.chatgpt.site/media/declaracao-desktop.mp4" TargetMode="External"/><Relationship Id="rIdHTMLink105" Type="http://schemas.openxmlformats.org/officeDocument/2006/relationships/slide" Target="slide9.xml"/><Relationship Id="rIdVideo0" Type="http://schemas.openxmlformats.org/officeDocument/2006/relationships/video" Target="../media/pre-analise-desktop.mp4"/><Relationship Id="rIdMedia0" Type="http://schemas.microsoft.com/office/2007/relationships/media" Target="../media/pre-analise-desktop.mp4"/><Relationship Id="rIdPoster0" Type="http://schemas.openxmlformats.org/officeDocument/2006/relationships/image" Target="../media/pre-analise-poster.png"/><Relationship Id="rIdVideo1" Type="http://schemas.openxmlformats.org/officeDocument/2006/relationships/video" Target="../media/declaracao-desktop.mp4"/><Relationship Id="rIdMedia1" Type="http://schemas.microsoft.com/office/2007/relationships/media" Target="../media/declaracao-desktop.mp4"/><Relationship Id="rIdPoster1" Type="http://schemas.openxmlformats.org/officeDocument/2006/relationships/image" Target="../media/declaracao-poster.png"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d85570f0d5944b8"/><Relationship Type="http://schemas.openxmlformats.org/officeDocument/2006/relationships/image" Target="/ppt/media/image9.png" Id="R576e6dda15fc4ba7"/><Relationship Type="http://schemas.openxmlformats.org/officeDocument/2006/relationships/notesSlide" Target="/ppt/notesSlides/notesSlide9.xml" Id="R7c484c61714b4770"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147a9d903be4bd7"/><Relationship Type="http://schemas.openxmlformats.org/officeDocument/2006/relationships/image" Target="/ppt/media/image10.png" Id="R6f8165c999254dc9"/><Relationship Type="http://schemas.openxmlformats.org/officeDocument/2006/relationships/notesSlide" Target="/ppt/notesSlides/notesSlide10.xml" Id="Rb08dcb6b86994f7b"/><Relationship Id="rIdHTMLink101" Type="http://schemas.openxmlformats.org/officeDocument/2006/relationships/hyperlink" Target="https://htm-rohs-diretoria.felipefagundes.chatgpt.site/materiais/HTM_RoHS_CR_Lastro.pdf" TargetMode="External"/><Relationship Id="rIdHTMLink102" Type="http://schemas.openxmlformats.org/officeDocument/2006/relationships/hyperlink" Target="https://htm-rohs-diretoria.felipefagundes.chatgpt.site/materiais/HTM_RoHS_CR_Lastro.pptx" TargetMode="Externa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mposição fiel à landing page" descr="APRESENTAÇÃO À DIRETORIA&#10;&#10;RoHS&#10;na HTM.&#10;&#10;O que a empresa precisa preparar.&#10;Como a CR e a Lastro podem apoiar.&#10;&#10;Conhecer o caminho&#10;Restrição de substâncias perigosas&#10;&#10;A RoHS surgiu na União Europeia em 2003. No Brasil, a Resolução CONAMA nº 516/2026 estabelece as regras nacionais para equipamentos eletroeletrônicos.&#10;&#10;Condução da apresentação: CR Ambiental&#10;Setembro de 20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2c1ca7d274c4b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  <p:sp>
        <p:nvSpPr>
          <p:cNvPr id="101" name="Conhecer o caminho">
            <ns0:hlinkClick xmlns:ns0="http://schemas.openxmlformats.org/drawingml/2006/main" xmlns:ns1="http://schemas.openxmlformats.org/officeDocument/2006/relationships" ns1:id="rIdHTMLink101" action="ppaction://hlinksldjump"/>
          </p:cNvPr>
          <p:cNvSpPr/>
          <p:nvPr/>
        </p:nvSpPr>
        <p:spPr>
          <ns2:xfrm xmlns:ns2="http://schemas.openxmlformats.org/drawingml/2006/main">
            <ns2:off x="6967969" y="2180764"/>
            <ns2:ext cx="1776785" cy="438001"/>
          </ns2:xfrm>
          <ns3:prstGeom xmlns:ns3="http://schemas.openxmlformats.org/drawingml/2006/main" prst="rect">
            <ns3:avLst/>
          </ns3:prstGeom>
          <ns4:solidFill xmlns:ns4="http://schemas.openxmlformats.org/drawingml/2006/main">
            <ns4:srgbClr val="FFFFFF">
              <ns4:alpha val="0"/>
            </ns4:srgbClr>
          </ns4:solidFill>
          <ns5:ln xmlns:ns5="http://schemas.openxmlformats.org/drawingml/2006/main">
            <ns5:noFill/>
          </ns5:ln>
        </p:spPr>
      </p:sp>
    </p:spTree>
    <p:extLst>
      <p:ext uri="{BB962C8B-B14F-4D97-AF65-F5344CB8AC3E}">
        <p14:creationId xmlns:p14="http://schemas.microsoft.com/office/powerpoint/2010/main" val="10250065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"/>
          <p:cNvGraphicFramePr/>
          <p:nvPr/>
        </p:nvGraphicFramePr>
        <p:xfrm>
          <a:off xmlns:a="http://schemas.openxmlformats.org/drawingml/2006/main" x="6638731" y="651510"/>
          <a:ext xmlns:a="http://schemas.openxmlformats.org/drawingml/2006/main" cx="4718223" cy="4308351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523875"/>
                <a:gridCol w="3641898"/>
                <a:gridCol w="552450"/>
              </a:tblGrid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Substância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Descrição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Limite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PBB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Bifenilas polibromadas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0,1%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PBDE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Éteres difenílicos polibromados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0,1%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Hg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Mercúrio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0,1%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Cd</a:t>
                      </a:r>
                    </a:p>
                  </a:txBody>
                  <a:tcPr marL="91440" marR="91440" marT="45720" marB="45720" anchor="ctr">
                    <a:solidFill>
                      <a:srgbClr val="E7F7FA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Cádmio</a:t>
                      </a:r>
                    </a:p>
                  </a:txBody>
                  <a:tcPr marL="91440" marR="91440" marT="45720" marB="45720" anchor="ctr">
                    <a:solidFill>
                      <a:srgbClr val="E7F7FA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0,01%</a:t>
                      </a:r>
                    </a:p>
                  </a:txBody>
                  <a:tcPr marL="91440" marR="91440" marT="45720" marB="45720" anchor="ctr">
                    <a:solidFill>
                      <a:srgbClr val="E7F7FA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Cr VI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Cromo hexavalente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0,1%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Pb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Chumbo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0,1%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DEHP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Ftalato de bis(2-etilhexila)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0,1%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BBP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Ftalato de benzila e butila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0,1%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DBP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Ftalato de dibutila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0,1%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1668"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DIBP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0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Ftalato de di-isobutila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47625" tIns="38100" rIns="38100" bIns="38100"/>
                    <a:lstStyle/>
                    <a:p>
                      <a:r>
                        <a:rPr sz="900" b="1">
                          <a:solidFill>
                            <a:srgbClr val="292C2E"/>
                          </a:solidFill>
                          <a:latin typeface="Encode Sans"/>
                          <a:ea typeface="Encode Sans"/>
                          <a:cs typeface="Encode Sans"/>
                        </a:rPr>
                        <a:t>0,1%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Composição fiel à landing page" descr="02&#10;SUBSTÂNCIAS E LIMITES&#10;&#10;O limite está no material.&#10;&#10;A avaliação considera cada material homogêneo presente no equipamento, inclusive revestimentos e camadas, quando aplicável.&#10;&#10;0,1%&#10;&#10;Limite geral para nove substâncias ou grupos.&#10;Para cádmio: 0,01%.&#10;&#10;Os percentuais são em massa do material homogêneo. O peso total do equipamento não dilui uma concentração acima do limite.&#10;&#10;CONAMA 516/2026 · arts. 2º, XIX, e 4º&#10;SUBSTÂNCIA&#9;LIMITE&#10;PBBBifenilas polibromadas&#9;0,1%&#10;PBDEÉteres difenílicos polibromados&#9;0,1%&#10;HgMercúrio&#9;0,1%&#10;CdCádmio&#9;0,01%&#10;Cr VICromo hexavalente&#9;0,1%&#10;PbChumbo&#9;0,1%&#10;DEHPFtalato de bis(2-etilhexila)&#9;0,1%&#10;BBPFtalato de benzila e butila&#9;0,1%&#10;DBPFtalato de dibutila&#9;0,1%&#10;DIBPFtalato de di-isobutila&#9;0,1%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81d05d105a4cad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  <p:sp>
        <p:nvSpPr>
          <p:cNvPr id="101" name="CONAMA 516/2026 · arts. 2º, XIX, e 4º">
            <ns0:hlinkClick xmlns:ns0="http://schemas.openxmlformats.org/drawingml/2006/main" xmlns:ns1="http://schemas.openxmlformats.org/officeDocument/2006/relationships" ns1:id="rIdHTMLink101"/>
          </p:cNvPr>
          <p:cNvSpPr/>
          <p:nvPr/>
        </p:nvSpPr>
        <p:spPr>
          <ns2:xfrm xmlns:ns2="http://schemas.openxmlformats.org/drawingml/2006/main">
            <ns2:off x="987445" y="4644286"/>
            <ns2:ext cx="1884343" cy="154305"/>
          </ns2:xfrm>
          <ns3:prstGeom xmlns:ns3="http://schemas.openxmlformats.org/drawingml/2006/main" prst="rect">
            <ns3:avLst/>
          </ns3:prstGeom>
          <ns4:solidFill xmlns:ns4="http://schemas.openxmlformats.org/drawingml/2006/main">
            <ns4:srgbClr val="FFFFFF">
              <ns4:alpha val="0"/>
            </ns4:srgbClr>
          </ns4:solidFill>
          <ns5:ln xmlns:ns5="http://schemas.openxmlformats.org/drawingml/2006/main">
            <ns5:noFill/>
          </ns5:ln>
        </p:spPr>
      </p:sp>
    </p:spTree>
    <p:extLst>
      <p:ext uri="{BB962C8B-B14F-4D97-AF65-F5344CB8AC3E}">
        <p14:creationId xmlns:p14="http://schemas.microsoft.com/office/powerpoint/2010/main" val="3919046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mposição fiel à landing page" descr="03&#10;PRAZOS BRASILEIROS&#10;&#10;A preparação começa antes do prazo.&#10;&#10;Identificar materiais, obter respostas e resolver lacunas exige uma sequência de trabalho.&#10;&#10;PBB e PBDE: restrições em vigor&#10;Desde 10 jul 2026 · 71 dias&#10;Hoje&#10;2026&#10;2030&#10;&#10;Posição proporcional no calendário · 19/09/2026&#10;&#10;01&#10;&#10;10 jul 2026&#10;&#10;PBB e PBDE&#10;&#10;Publicação e entrada em vigor&#10;&#10;Restrições aplicáveis desde a publicação, observado o enquadramento e as exceções da resolução.&#10;&#10;02&#10;&#10;06 jan 2027&#10;&#10;Mercúrio&#10;&#10;180 dias da entrada em vigor&#10;&#10;Aplicam-se também as regras mais restritivas previstas para o mercúrio.&#10;&#10;03&#10;&#10;10 jul 2029&#10;&#10;Cádmio, chumbo e Cr VI&#10;&#10;3 anos da publicação&#10;&#10;Materiais metálicos, ligas e tratamentos de superfície também precisam de avaliação.&#10;&#10;04&#10;&#10;10 jul 2030&#10;&#10;DEHP, BBP, DBP e DIBP&#10;&#10;4 anos da publicação&#10;&#10;Quatro ftalatos restritos. A investigação considera os materiais efetivamente utilizados.&#10;&#10;O CADASTRO TEM OUTRO MARCO&#10;&#10;O prazo é de 1 ano após a disponibilização do sistema. Ele não substitui os prazos das substâncias.&#10;&#10;Marcos gerais da resolução. O enquadramento, as exceções, as isenções e as normas mais restritivas precisam ser considerados.&#10;&#10;CONAMA 516/2026 · arts. 4º, 11 e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50d70db65a4ba5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  <p:sp>
        <p:nvSpPr>
          <p:cNvPr id="101" name="CONAMA 516/2026 · arts. 4º, 11 e 31">
            <ns0:hlinkClick xmlns:ns0="http://schemas.openxmlformats.org/drawingml/2006/main" xmlns:ns1="http://schemas.openxmlformats.org/officeDocument/2006/relationships" ns1:id="rIdHTMLink101"/>
          </p:cNvPr>
          <p:cNvSpPr/>
          <p:nvPr/>
        </p:nvSpPr>
        <p:spPr>
          <ns2:xfrm xmlns:ns2="http://schemas.openxmlformats.org/drawingml/2006/main">
            <ns2:off x="6690568" y="7545675"/>
            <ns2:ext cx="1767140" cy="154305"/>
          </ns2:xfrm>
          <ns3:prstGeom xmlns:ns3="http://schemas.openxmlformats.org/drawingml/2006/main" prst="rect">
            <ns3:avLst/>
          </ns3:prstGeom>
          <ns4:solidFill xmlns:ns4="http://schemas.openxmlformats.org/drawingml/2006/main">
            <ns4:srgbClr val="FFFFFF">
              <ns4:alpha val="0"/>
            </ns4:srgbClr>
          </ns4:solidFill>
          <ns5:ln xmlns:ns5="http://schemas.openxmlformats.org/drawingml/2006/main">
            <ns5:noFill/>
          </ns5:ln>
        </p:spPr>
      </p:sp>
    </p:spTree>
    <p:extLst>
      <p:ext uri="{BB962C8B-B14F-4D97-AF65-F5344CB8AC3E}">
        <p14:creationId xmlns:p14="http://schemas.microsoft.com/office/powerpoint/2010/main" val="14393845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mposição fiel à landing page" descr="04&#10;PONTOS DE ATENÇÃO&#10;&#10;O que precisa estar claro para a HTM&#10;&#10;EXEMPLO DIDÁTICO&#10;&#10;Um terminal pode exigir mais de uma evidência.&#10;01&#10;Metal do terminal&#10;&#10;Composição da liga&#10;&#10;02&#10;Revestimento&#10;&#10;Material aplicado na superfície&#10;&#10;03&#10;Solda da conexão&#10;&#10;Liga utilizada na união&#10;&#10;A constituição real da peça e a separabilidade dos materiais orientam a avaliação.&#10;&#10;Material homogêneo&#10;&#10;O limite se aplica ao material uniforme ou que não pode ser separado mecanicamente em materiais diferentes.&#10;&#10;Equipamentos médicos&#10;&#10;A finalidade médica não dá dispensa automática. O escopo e as exclusões expressas precisam ser conferidos, como no caso dos dispositivos médicos implantáveis eletroeletrônicos.&#10;&#10;Responsabilidade da fabricante&#10;&#10;A HTM precisa sustentar as informações declaradas, manter a documentação e acompanhar alterações nos produtos.&#10;&#10;Referências da Europa&#10;&#10;Documentos europeus podem apoiar a avaliação. Prazos e isenções precisam ser verificados no contexto brasileiro.&#10;&#10;CONAMA 516/2026 · arts. 2º a 6º, 12 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f1b28157ed419e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  <p:sp>
        <p:nvSpPr>
          <p:cNvPr id="101" name="CONAMA 516/2026 · arts. 2º a 6º, 12 e 14">
            <ns0:hlinkClick xmlns:ns0="http://schemas.openxmlformats.org/drawingml/2006/main" xmlns:ns1="http://schemas.openxmlformats.org/officeDocument/2006/relationships" ns1:id="rIdHTMLink101"/>
          </p:cNvPr>
          <p:cNvSpPr/>
          <p:nvPr/>
        </p:nvSpPr>
        <p:spPr>
          <ns2:xfrm xmlns:ns2="http://schemas.openxmlformats.org/drawingml/2006/main">
            <ns2:off x="987445" y="6916400"/>
            <ns2:ext cx="1990427" cy="154305"/>
          </ns2:xfrm>
          <ns3:prstGeom xmlns:ns3="http://schemas.openxmlformats.org/drawingml/2006/main" prst="rect">
            <ns3:avLst/>
          </ns3:prstGeom>
          <ns4:solidFill xmlns:ns4="http://schemas.openxmlformats.org/drawingml/2006/main">
            <ns4:srgbClr val="FFFFFF">
              <ns4:alpha val="0"/>
            </ns4:srgbClr>
          </ns4:solidFill>
          <ns5:ln xmlns:ns5="http://schemas.openxmlformats.org/drawingml/2006/main">
            <ns5:noFill/>
          </ns5:ln>
        </p:spPr>
      </p:sp>
    </p:spTree>
    <p:extLst>
      <p:ext uri="{BB962C8B-B14F-4D97-AF65-F5344CB8AC3E}">
        <p14:creationId xmlns:p14="http://schemas.microsoft.com/office/powerpoint/2010/main" val="13006507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mposição fiel à landing page" descr="05&#10;DOCUMENTAÇÃO E CADASTRO&#10;&#10;A declaração precisa de evidências.&#10;&#10;O cadastro registra uma afirmação de conformidade. A documentação técnica sustenta essa afirmação.&#10;&#10;01&#10;Informações do produto&#10;&#10;Componentes, materiais, fabricantes e revisões identificados.&#10;&#10;02&#10;Documentação técnica&#10;&#10;Declarações e evidências relacionadas ao que realmente foi avaliado.&#10;&#10;03&#10;Conferência e registro&#10;&#10;Conclusões, lacunas, decisões e responsáveis documentados.&#10;&#10;04&#10;Cadastro e autodeclaração&#10;&#10;Informações prestadas sob responsabilidade da fabricante.&#10;&#10;O dossiê organiza esse conjunto. Na Lastro, ele reúne evidências e o histórico do produto, inclusive pendências. A documentação mínima e os procedimentos seguem os atos aplicáveis do MMA.&#10;&#10;CONAMA 516/2026 · arts. 7º a 12, 26 e 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e70a538aa84e61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  <p:sp>
        <p:nvSpPr>
          <p:cNvPr id="101" name="CONAMA 516/2026 · arts. 7º a 12, 26 e 29">
            <ns0:hlinkClick xmlns:ns0="http://schemas.openxmlformats.org/drawingml/2006/main" xmlns:ns1="http://schemas.openxmlformats.org/officeDocument/2006/relationships" ns1:id="rIdHTMLink101"/>
          </p:cNvPr>
          <p:cNvSpPr/>
          <p:nvPr/>
        </p:nvSpPr>
        <p:spPr>
          <ns2:xfrm xmlns:ns2="http://schemas.openxmlformats.org/drawingml/2006/main">
            <ns2:off x="987445" y="5304100"/>
            <ns2:ext cx="2008242" cy="154305"/>
          </ns2:xfrm>
          <ns3:prstGeom xmlns:ns3="http://schemas.openxmlformats.org/drawingml/2006/main" prst="rect">
            <ns3:avLst/>
          </ns3:prstGeom>
          <ns4:solidFill xmlns:ns4="http://schemas.openxmlformats.org/drawingml/2006/main">
            <ns4:srgbClr val="FFFFFF">
              <ns4:alpha val="0"/>
            </ns4:srgbClr>
          </ns4:solidFill>
          <ns5:ln xmlns:ns5="http://schemas.openxmlformats.org/drawingml/2006/main">
            <ns5:noFill/>
          </ns5:ln>
        </p:spPr>
      </p:sp>
    </p:spTree>
    <p:extLst>
      <p:ext uri="{BB962C8B-B14F-4D97-AF65-F5344CB8AC3E}">
        <p14:creationId xmlns:p14="http://schemas.microsoft.com/office/powerpoint/2010/main" val="17745658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mposição fiel à landing page" descr="06&#10;ENQUADRAMENTO E ISENÇÕES&#10;&#10;A exceção precisa de fundamento.&#10;&#10;Primeiro se verifica o escopo do equipamento. Depois, quando necessário, a possibilidade de isenção para uma aplicação específica.&#10;&#10;CONAMA 516/2026 · arts. 3º, 5º, 6º, 27 e 28&#10;EXCLUSÃO DO ESCOPO&#10;Está expressamente prevista?&#10;&#10;É uma característica do equipamento ou de sua aplicação, conforme as hipóteses da resolução.&#10;&#10;ISENÇÃO TEMPORÁRIA&#10;Existe justificativa técnica?&#10;&#10;Pode envolver inviabilidade de substituição, confiabilidade da alternativa ou impactos da troca. A concessão cabe ao MMA.&#10;&#10;Uma isenção europeia não deve ser tratada automaticamente como autorização brasileira. O apoio regulatório ajuda a preparar e fundamentar o pedido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db9145d4d54b93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  <p:sp>
        <p:nvSpPr>
          <p:cNvPr id="101" name="CONAMA 516/2026 · arts. 3º, 5º, 6º, 27 e 28">
            <ns0:hlinkClick xmlns:ns0="http://schemas.openxmlformats.org/drawingml/2006/main" xmlns:ns1="http://schemas.openxmlformats.org/officeDocument/2006/relationships" ns1:id="rIdHTMLink101"/>
          </p:cNvPr>
          <p:cNvSpPr/>
          <p:nvPr/>
        </p:nvSpPr>
        <p:spPr>
          <ns2:xfrm xmlns:ns2="http://schemas.openxmlformats.org/drawingml/2006/main">
            <ns2:off x="987445" y="3391093"/>
            <ns2:ext cx="2099727" cy="154305"/>
          </ns2:xfrm>
          <ns3:prstGeom xmlns:ns3="http://schemas.openxmlformats.org/drawingml/2006/main" prst="rect">
            <ns3:avLst/>
          </ns3:prstGeom>
          <ns4:solidFill xmlns:ns4="http://schemas.openxmlformats.org/drawingml/2006/main">
            <ns4:srgbClr val="FFFFFF">
              <ns4:alpha val="0"/>
            </ns4:srgbClr>
          </ns4:solidFill>
          <ns5:ln xmlns:ns5="http://schemas.openxmlformats.org/drawingml/2006/main">
            <ns5:noFill/>
          </ns5:ln>
        </p:spPr>
      </p:sp>
    </p:spTree>
    <p:extLst>
      <p:ext uri="{BB962C8B-B14F-4D97-AF65-F5344CB8AC3E}">
        <p14:creationId xmlns:p14="http://schemas.microsoft.com/office/powerpoint/2010/main" val="17260051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mposição fiel à landing page" descr="07&#10;A ASSESSORIA QUE ACOMPANHA A HTM&#10;&#10;O papel da CR Ambiental&#10;&#10;A relação existente com a HTM é o ponto de partida para orientar essa nova frente regulatória.&#10;&#10;HOJE&#10;Orientação ambiental e regulatória&#10;&#10;Esclarecimento das exigências, apoio ao enquadramento e acompanhamento das dúvidas da empresa.&#10;&#10;CONFORME OS PROCEDIMENTOS APLICÁVEIS&#10;Apoio ao cadastro e às isenções&#10;&#10;Assessoria para preparar informações e fundamentar solicitações, dentro do escopo acordado.&#10;&#10;A atuação da CR se conecta à engenharia, à qualidade e às demais áreas responsáveis da HTM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9cac64973745ae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41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mposição fiel à landing page" descr="08&#10;A LASTRO NA PRÁTICA&#10;&#10;Inteligência que direciona.&#10;Especialistas que conferem.&#10;&#10;Um serviço de consultoria com método, análise e acompanhamento. A HTM participa das informações e das decisões.&#10;&#10;Site institucional&#10;Conheça o serviço RoHS&#10;ANTES DE PEDIR A DECLARAÇÃO&#10;A pré-análise orienta o pedido.&#10;&#10;Hipóteses com justificativa, perguntas à empresa e ao fornecedor, conferência técnica e e-mail direcionado.&#10;&#10;Assistir à pré-análise&#10;DEPOIS DE RECEBER O DOCUMENTO&#10;A resposta também passa por análise.&#10;&#10;Escopo, materiais e subcomponentes. A equipe verifica lacunas, solicita complemento ou orienta os próximos encaminhamentos.&#10;&#10;Assistir à análise da declaração&#10;&#10;Demonstrações ilustrativas do processo. As interfaces representam o funcionamento do serviço.&#10;&#10;Seguir para o exempl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fb47543d434237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  <p:sp>
        <p:nvSpPr>
          <p:cNvPr id="101" name="Site institucional">
            <ns0:hlinkClick xmlns:ns0="http://schemas.openxmlformats.org/drawingml/2006/main" xmlns:ns1="http://schemas.openxmlformats.org/officeDocument/2006/relationships" ns1:id="rIdHTMLink101"/>
          </p:cNvPr>
          <p:cNvSpPr/>
          <p:nvPr/>
        </p:nvSpPr>
        <p:spPr>
          <ns2:xfrm xmlns:ns2="http://schemas.openxmlformats.org/drawingml/2006/main">
            <ns2:off x="9599593" y="1374413"/>
            <ns2:ext cx="1757362" cy="183773"/>
          </ns2:xfrm>
          <ns3:prstGeom xmlns:ns3="http://schemas.openxmlformats.org/drawingml/2006/main" prst="rect">
            <ns3:avLst/>
          </ns3:prstGeom>
          <ns4:solidFill xmlns:ns4="http://schemas.openxmlformats.org/drawingml/2006/main">
            <ns4:srgbClr val="FFFFFF">
              <ns4:alpha val="0"/>
            </ns4:srgbClr>
          </ns4:solidFill>
          <ns5:ln xmlns:ns5="http://schemas.openxmlformats.org/drawingml/2006/main">
            <ns5:noFill/>
          </ns5:ln>
        </p:spPr>
      </p:sp>
      <p:sp>
        <p:nvSpPr>
          <p:cNvPr id="102" name="Conheça o serviço RoHS">
            <ns6:hlinkClick xmlns:ns6="http://schemas.openxmlformats.org/drawingml/2006/main" xmlns:ns7="http://schemas.openxmlformats.org/officeDocument/2006/relationships" ns7:id="rIdHTMLink102"/>
          </p:cNvPr>
          <p:cNvSpPr/>
          <p:nvPr/>
        </p:nvSpPr>
        <p:spPr>
          <ns8:xfrm xmlns:ns8="http://schemas.openxmlformats.org/drawingml/2006/main">
            <ns8:off x="9599593" y="1661056"/>
            <ns8:ext cx="1757362" cy="183773"/>
          </ns8:xfrm>
          <ns9:prstGeom xmlns:ns9="http://schemas.openxmlformats.org/drawingml/2006/main" prst="rect">
            <ns9:avLst/>
          </ns9:prstGeom>
          <ns10:solidFill xmlns:ns10="http://schemas.openxmlformats.org/drawingml/2006/main">
            <ns10:srgbClr val="FFFFFF">
              <ns10:alpha val="0"/>
            </ns10:srgbClr>
          </ns10:solidFill>
          <ns11:ln xmlns:ns11="http://schemas.openxmlformats.org/drawingml/2006/main">
            <ns11:noFill/>
          </ns11:ln>
        </p:spPr>
      </p:sp>
      <p:sp>
        <p:nvSpPr>
          <p:cNvPr id="103" name="Assistir à pré-análise">
            <ns12:hlinkClick xmlns:ns12="http://schemas.openxmlformats.org/drawingml/2006/main" xmlns:ns13="http://schemas.openxmlformats.org/officeDocument/2006/relationships" ns13:id="rIdHTMLink103"/>
          </p:cNvPr>
          <p:cNvSpPr/>
          <p:nvPr/>
        </p:nvSpPr>
        <p:spPr>
          <ns14:xfrm xmlns:ns14="http://schemas.openxmlformats.org/drawingml/2006/main">
            <ns14:off x="987445" y="7139687"/>
            <ns14:ext cx="1414462" cy="343703"/>
          </ns14:xfrm>
          <ns15:prstGeom xmlns:ns15="http://schemas.openxmlformats.org/drawingml/2006/main" prst="rect">
            <ns15:avLst/>
          </ns15:prstGeom>
          <ns16:solidFill xmlns:ns16="http://schemas.openxmlformats.org/drawingml/2006/main">
            <ns16:srgbClr val="FFFFFF">
              <ns16:alpha val="0"/>
            </ns16:srgbClr>
          </ns16:solidFill>
          <ns17:ln xmlns:ns17="http://schemas.openxmlformats.org/drawingml/2006/main">
            <ns17:noFill/>
          </ns17:ln>
        </p:spPr>
      </p:sp>
      <p:sp>
        <p:nvSpPr>
          <p:cNvPr id="104" name="Assistir à análise da declaração">
            <ns18:hlinkClick xmlns:ns18="http://schemas.openxmlformats.org/drawingml/2006/main" xmlns:ns19="http://schemas.openxmlformats.org/officeDocument/2006/relationships" ns19:id="rIdHTMLink104"/>
          </p:cNvPr>
          <p:cNvSpPr/>
          <p:nvPr/>
        </p:nvSpPr>
        <p:spPr>
          <ns20:xfrm xmlns:ns20="http://schemas.openxmlformats.org/drawingml/2006/main">
            <ns20:off x="6326505" y="7139687"/>
            <ns20:ext cx="2010251" cy="343703"/>
          </ns20:xfrm>
          <ns21:prstGeom xmlns:ns21="http://schemas.openxmlformats.org/drawingml/2006/main" prst="rect">
            <ns21:avLst/>
          </ns21:prstGeom>
          <ns22:solidFill xmlns:ns22="http://schemas.openxmlformats.org/drawingml/2006/main">
            <ns22:srgbClr val="FFFFFF">
              <ns22:alpha val="0"/>
            </ns22:srgbClr>
          </ns22:solidFill>
          <ns23:ln xmlns:ns23="http://schemas.openxmlformats.org/drawingml/2006/main">
            <ns23:noFill/>
          </ns23:ln>
        </p:spPr>
      </p:sp>
      <p:sp>
        <p:nvSpPr>
          <p:cNvPr id="105" name="Seguir para o exemplo">
            <ns24:hlinkClick xmlns:ns24="http://schemas.openxmlformats.org/drawingml/2006/main" xmlns:ns25="http://schemas.openxmlformats.org/officeDocument/2006/relationships" ns25:id="rIdHTMLink105" action="ppaction://hlinksldjump"/>
          </p:cNvPr>
          <p:cNvSpPr/>
          <p:nvPr/>
        </p:nvSpPr>
        <p:spPr>
          <ns26:xfrm xmlns:ns26="http://schemas.openxmlformats.org/drawingml/2006/main">
            <ns26:off x="987445" y="8030289"/>
            <ns26:ext cx="1923723" cy="438001"/>
          </ns26:xfrm>
          <ns27:prstGeom xmlns:ns27="http://schemas.openxmlformats.org/drawingml/2006/main" prst="rect">
            <ns27:avLst/>
          </ns27:prstGeom>
          <ns28:solidFill xmlns:ns28="http://schemas.openxmlformats.org/drawingml/2006/main">
            <ns28:srgbClr val="FFFFFF">
              <ns28:alpha val="0"/>
            </ns28:srgbClr>
          </ns28:solidFill>
          <ns29:ln xmlns:ns29="http://schemas.openxmlformats.org/drawingml/2006/main">
            <ns29:noFill/>
          </ns29:ln>
        </p:spPr>
      </p:sp>
      <p:pic>
        <p:nvPicPr>
          <p:cNvPr id="106" name="Pré-análise Lastro" descr="Clique para reproduzir o vídeo original, com áudio.">
            <ns30:hlinkClick xmlns:ns30="http://schemas.openxmlformats.org/drawingml/2006/main" action="ppaction://media"/>
          </p:cNvPr>
          <p:cNvPicPr>
            <ns31:picLocks xmlns:ns31="http://schemas.openxmlformats.org/drawingml/2006/main" noChangeAspect="1"/>
          </p:cNvPicPr>
          <p:nvPr>
            <ns32:videoFile xmlns:ns32="http://schemas.openxmlformats.org/drawingml/2006/main" xmlns:ns33="http://schemas.openxmlformats.org/officeDocument/2006/relationships" ns33:link="rIdVideo0"/>
            <p:extLst>
              <p:ext uri="{DAA4B4D4-1A1D-4B11-BB5E-0340F6B229C6}">
                <ns34:media xmlns:ns34="http://schemas.microsoft.com/office/powerpoint/2010/main" xmlns:ns35="http://schemas.openxmlformats.org/officeDocument/2006/relationships" ns35:embed="rIdMedia0"/>
              </p:ext>
            </p:extLst>
          </p:nvPr>
        </p:nvPicPr>
        <p:blipFill>
          <ns36:blip xmlns:ns36="http://schemas.openxmlformats.org/drawingml/2006/main" xmlns:ns37="http://schemas.openxmlformats.org/officeDocument/2006/relationships" ns37:embed="rIdPoster0"/>
          <ns38:stretch xmlns:ns38="http://schemas.openxmlformats.org/drawingml/2006/main">
            <ns38:fillRect/>
          </ns38:stretch>
        </p:blipFill>
        <p:spPr>
          <ns39:xfrm xmlns:ns39="http://schemas.openxmlformats.org/drawingml/2006/main">
            <ns39:off x="987445" y="2904068"/>
            <ns39:ext cx="5030450" cy="2829594"/>
          </ns39:xfrm>
          <ns40:prstGeom xmlns:ns40="http://schemas.openxmlformats.org/drawingml/2006/main" prst="rect">
            <ns40:avLst/>
          </ns40:prstGeom>
        </p:spPr>
      </p:pic>
      <p:pic>
        <p:nvPicPr>
          <p:cNvPr id="107" name="Análise da declaração" descr="Clique para reproduzir o vídeo original, com áudio.">
            <ns41:hlinkClick xmlns:ns41="http://schemas.openxmlformats.org/drawingml/2006/main" action="ppaction://media"/>
          </p:cNvPr>
          <p:cNvPicPr>
            <ns42:picLocks xmlns:ns42="http://schemas.openxmlformats.org/drawingml/2006/main" noChangeAspect="1"/>
          </p:cNvPicPr>
          <p:nvPr>
            <ns43:videoFile xmlns:ns43="http://schemas.openxmlformats.org/drawingml/2006/main" xmlns:ns44="http://schemas.openxmlformats.org/officeDocument/2006/relationships" ns44:link="rIdVideo1"/>
            <p:extLst>
              <p:ext uri="{DAA4B4D4-1A1D-4B11-BB5E-0340F6B229C6}">
                <ns45:media xmlns:ns45="http://schemas.microsoft.com/office/powerpoint/2010/main" xmlns:ns46="http://schemas.openxmlformats.org/officeDocument/2006/relationships" ns46:embed="rIdMedia1"/>
              </p:ext>
            </p:extLst>
          </p:nvPr>
        </p:nvPicPr>
        <p:blipFill>
          <ns47:blip xmlns:ns47="http://schemas.openxmlformats.org/drawingml/2006/main" xmlns:ns48="http://schemas.openxmlformats.org/officeDocument/2006/relationships" ns48:embed="rIdPoster1"/>
          <ns49:stretch xmlns:ns49="http://schemas.openxmlformats.org/drawingml/2006/main">
            <ns49:fillRect/>
          </ns49:stretch>
        </p:blipFill>
        <p:spPr>
          <ns50:xfrm xmlns:ns50="http://schemas.openxmlformats.org/drawingml/2006/main">
            <ns50:off x="6326505" y="2904068"/>
            <ns50:ext cx="5030449" cy="2829594"/>
          </ns50:xfrm>
          <ns51:prstGeom xmlns:ns51="http://schemas.openxmlformats.org/drawingml/2006/main" prst="rect">
            <ns51:avLst/>
          </ns51:prstGeom>
        </p:spPr>
      </p:pic>
    </p:spTree>
    <p:extLst>
      <p:ext uri="{BB962C8B-B14F-4D97-AF65-F5344CB8AC3E}">
        <p14:creationId xmlns:p14="http://schemas.microsoft.com/office/powerpoint/2010/main" val="202715129"/>
      </p:ext>
    </p:extLst>
  </p:cSld>
  <p:timing>
    <p:tnLst>
      <p:par>
        <p:cTn id="1" dur="indefinite" restart="never" nodeType="tmRoot">
          <p:childTnLst>
            <p:video fullScrn="1"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106"/>
                </p:tgtEl>
              </p:cMediaNode>
            </p:video>
            <p:video fullScrn="1">
              <p:cMediaNode vol="100000">
                <p:cTn id="3" fill="hold" display="0">
                  <p:stCondLst>
                    <p:cond delay="indefinite"/>
                  </p:stCondLst>
                </p:cTn>
                <p:tgtEl>
                  <p:spTgt spid="107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mposição fiel à landing page" descr="09&#10;A PARCERIA COM A LASTRO&#10;&#10;Cada peça abre uma investigação.&#10;&#10;A lista do produto é o começo. O trabalho continua nas perguntas, nas respostas e nas decisões que precisam ser acompanhadas.&#10;&#10;EXEMPLO DA PRÉ-ANÁLISE&#10;&#10;Bobina de alta frequência&#10;&#10;A construção da peça sugere materiais diferentes, que precisam ser confirmados.&#10;&#10;Hipóteses a conferir&#10;Carretel plástico&#10;&#10;Investigar o polímero e os aditivos. Perguntar sobre PBB e PBDE quando pertinente ao material.&#10;&#10;Terminais e solda&#10;&#10;Esclarecer a liga e o revestimento. Verificar a composição e a possibilidade de chumbo.&#10;&#10;Isolantes e acabamento&#10;&#10;Confirmar fita, esmalte e verniz. Se houver PVC plastificado, investigar os ftalatos restritos.&#10;&#10;UMA PERGUNTA QUE MUDA O CAMINHO&#10;Quem fabrica e quem enrola essa bobina?&#10;&#10;Se a HTM fabrica internamente, a investigação inclui seus processos e os fornecedores de cada insumo. Se compra pronta, o pedido é direcionado ao fabricante do conjunto.&#10;&#10;CR Ambiental&#10;&#10;Assessoria ambiental e apoio regulatório no escopo acordado.&#10;&#10;Lastro&#10;&#10;Inteligência, método e especialistas para a análise e o acompanhamento. Prepara e conduz os e-mails direcionados.&#10;&#10;HTM&#10;&#10;Confirma dados e processos internos, participa das conferências técnicas e decide os encaminhamentos.&#10;&#10;Exemplo didático baseado no estudo preliminar da V3.1. As hipóteses orientam a investigação e não confirmam composição ou conformidade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6e6dda15fc4ba7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558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mposição fiel à landing page" descr="10&#10;INVESTIMENTO E PRÓXIMO PASSO&#10;&#10;Uma proposta para conduzir o trabalho.&#10;&#10;O investimento deve estar ligado ao escopo, às entregas e à participação de cada equipe.&#10;&#10;Entregas a formalizar no escopo&#10;&#10;Análise dos componentes e priorização das perguntas&#10;&#10;Solicitações direcionadas e acompanhamento das respostas&#10;&#10;Análise das declarações e tratamento das lacunas&#10;&#10;Evidências organizadas por produto e histórico de decisões&#10;&#10;CONDIÇÕES COMERCIAIS&#10;&#10;Conforme a proposta&#10;vigente para a HTM.&#10;&#10;Valor, prazo, produtos abrangidos e condições de pagamento devem corresponder à proposta comercial confirmada entre as partes.&#10;&#10;PRÓXIMO PASSO&#10;Definir o escopo inicial e formalizar a contratação.&#10;&#10;A mesma apresentação, também para usar sem internet.&#10;&#10;Abrir slides em PDF&#10;Baixar PowerPoint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8165c999254dc9"/>
          <a:stretch xmlns:a="http://schemas.openxmlformats.org/drawingml/2006/main"/>
        </p:blipFill>
        <p:spPr>
          <a:xfrm xmlns:a="http://schemas.openxmlformats.org/drawingml/2006/main">
            <a:off x="0" y="0"/>
            <a:ext cx="12344400" cy="8915400"/>
          </a:xfrm>
          <a:prstGeom xmlns:a="http://schemas.openxmlformats.org/drawingml/2006/main" prst="rect">
            <a:avLst/>
          </a:prstGeom>
        </p:spPr>
      </p:pic>
      <p:sp>
        <p:nvSpPr>
          <p:cNvPr id="101" name="Abrir slides em PDF">
            <ns0:hlinkClick xmlns:ns0="http://schemas.openxmlformats.org/drawingml/2006/main" xmlns:ns1="http://schemas.openxmlformats.org/officeDocument/2006/relationships" ns1:id="rIdHTMLink101"/>
          </p:cNvPr>
          <p:cNvSpPr/>
          <p:nvPr/>
        </p:nvSpPr>
        <p:spPr>
          <ns2:xfrm xmlns:ns2="http://schemas.openxmlformats.org/drawingml/2006/main">
            <ns2:off x="7800305" y="6135365"/>
            <ns2:ext cx="1752674" cy="438001"/>
          </ns2:xfrm>
          <ns3:prstGeom xmlns:ns3="http://schemas.openxmlformats.org/drawingml/2006/main" prst="rect">
            <ns3:avLst/>
          </ns3:prstGeom>
          <ns4:solidFill xmlns:ns4="http://schemas.openxmlformats.org/drawingml/2006/main">
            <ns4:srgbClr val="FFFFFF">
              <ns4:alpha val="0"/>
            </ns4:srgbClr>
          </ns4:solidFill>
          <ns5:ln xmlns:ns5="http://schemas.openxmlformats.org/drawingml/2006/main">
            <ns5:noFill/>
          </ns5:ln>
        </p:spPr>
      </p:sp>
      <p:sp>
        <p:nvSpPr>
          <p:cNvPr id="102" name="Baixar PowerPoint">
            <ns6:hlinkClick xmlns:ns6="http://schemas.openxmlformats.org/drawingml/2006/main" xmlns:ns7="http://schemas.openxmlformats.org/officeDocument/2006/relationships" ns7:id="rIdHTMLink102"/>
          </p:cNvPr>
          <p:cNvSpPr/>
          <p:nvPr/>
        </p:nvSpPr>
        <p:spPr>
          <ns8:xfrm xmlns:ns8="http://schemas.openxmlformats.org/drawingml/2006/main">
            <ns8:off x="9655850" y="6135365"/>
            <ns8:ext cx="1701105" cy="438001"/>
          </ns8:xfrm>
          <ns9:prstGeom xmlns:ns9="http://schemas.openxmlformats.org/drawingml/2006/main" prst="rect">
            <ns9:avLst/>
          </ns9:prstGeom>
          <ns10:solidFill xmlns:ns10="http://schemas.openxmlformats.org/drawingml/2006/main">
            <ns10:srgbClr val="FFFFFF">
              <ns10:alpha val="0"/>
            </ns10:srgbClr>
          </ns10:solidFill>
          <ns11:ln xmlns:ns11="http://schemas.openxmlformats.org/drawingml/2006/main">
            <ns11:noFill/>
          </ns11:ln>
        </p:spPr>
      </p:sp>
    </p:spTree>
    <p:extLst>
      <p:ext uri="{BB962C8B-B14F-4D97-AF65-F5344CB8AC3E}">
        <p14:creationId xmlns:p14="http://schemas.microsoft.com/office/powerpoint/2010/main" val="20710690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2026-09-20T02:26:55.2720000Z</dcterms:created>
  <dcterms:modified xsi:type="dcterms:W3CDTF">2026-09-20T02:26:55.2720000Z</dcterms:modified>
</coreProperties>
</file>